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5" r:id="rId4"/>
    <p:sldId id="257" r:id="rId5"/>
    <p:sldId id="260" r:id="rId6"/>
    <p:sldId id="262" r:id="rId7"/>
    <p:sldId id="258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00"/>
    <a:srgbClr val="CC0000"/>
    <a:srgbClr val="FFCC99"/>
    <a:srgbClr val="CCFF66"/>
    <a:srgbClr val="0033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740" autoAdjust="0"/>
    <p:restoredTop sz="94717" autoAdjust="0"/>
  </p:normalViewPr>
  <p:slideViewPr>
    <p:cSldViewPr>
      <p:cViewPr>
        <p:scale>
          <a:sx n="100" d="100"/>
          <a:sy n="100" d="100"/>
        </p:scale>
        <p:origin x="-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1A71-7289-4929-8986-73208782528E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9590-9C0B-4269-AA7C-113A45917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630E-4C06-467B-86A6-3868F0176BAC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A236-BB7A-45B7-A08B-9F93374E6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EE06-658C-4E98-96EC-ED1FC3E82CF7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867-A129-4C75-B788-DBD5C6AFC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CA3E-3AFD-4D8E-A2A3-721DDF8A5D97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B83E-A21F-4CB4-9D54-8B1CCA80B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44FD-BB39-4A34-B557-A67E96FEAE62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8D7B-27DB-43C3-9DA9-F3A98C17B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4D68-9C55-49FD-B3B2-1EEFF9326A70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C6EF-0658-4C4A-82CC-082D0DFCF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1D87-7BF2-480F-994C-65241EF8FAEB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485C-F6C9-4CDE-9000-75BA1A46B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6FD2-B84B-4A62-96F3-AC14AEB9BE78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37A6-8723-4D55-8747-2C52B4A3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AB82-81D6-4827-9DFA-E5374FD09D56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C06E-3D8B-47E3-BFE4-813B1C7EF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70EF-CA60-432D-969E-415E37C0AC00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90B1-532E-4247-B917-AD8BF9687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51BB-F9E1-474A-8D6F-2FD67C9684EB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D695-C285-4AF6-A2DE-C4C08415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E7063-CA2E-4B1D-A7B4-9C14CC88E0AF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C28218-001F-4133-8E10-2996A904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uzbasstomsk@yandex.ru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vk.com/kuzbasstoms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uzbasstomsk@yandex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1738313" y="371475"/>
            <a:ext cx="6264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925" y="1069975"/>
            <a:ext cx="350043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900" y="369888"/>
            <a:ext cx="7191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47675"/>
            <a:ext cx="7270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ÐÐ°ÑÑÐ¸Ð½ÐºÐ¸ Ð¿Ð¾ Ð·Ð°Ð¿ÑÐ¾ÑÑ Ð¿Ð°ÑÐ°Ð±ÐµÐ»Ñ Ð³ÐµÑÐ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5773738"/>
            <a:ext cx="5032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C:\Users\u418t\Desktop\kolpashevo_city_co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1525" y="5792788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5650" y="5775325"/>
            <a:ext cx="488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/>
          <a:srcRect l="3185" t="5426" r="5215" b="6404"/>
          <a:stretch>
            <a:fillRect/>
          </a:stretch>
        </p:blipFill>
        <p:spPr bwMode="auto">
          <a:xfrm>
            <a:off x="5724525" y="5730875"/>
            <a:ext cx="6699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0" descr="ÐÐ°ÑÑÐ¸Ð½ÐºÐ¸ Ð¿Ð¾ Ð·Ð°Ð¿ÑÐ¾ÑÑ ÑÐ¾Ð¼ÑÐº Ð³ÐµÑÐ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5700713"/>
            <a:ext cx="411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31163" y="5700713"/>
            <a:ext cx="446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AutoShape 2" descr="https://images.vector-images.com/70/Kargasokskiy_rayon_c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24" name="Picture 5" descr="http://www.tomsk.ru/userpic/news/2013/Nov/15/545218_view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3300" y="5715000"/>
            <a:ext cx="5667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1619250" y="476250"/>
            <a:ext cx="68405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511175"/>
            <a:ext cx="14303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7350" y="966788"/>
            <a:ext cx="7191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3188" y="966788"/>
            <a:ext cx="7270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050925" y="2698750"/>
            <a:ext cx="2592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Сайты муниципалитетов</a:t>
            </a:r>
          </a:p>
        </p:txBody>
      </p:sp>
      <p:sp>
        <p:nvSpPr>
          <p:cNvPr id="22534" name="Прямоугольник 8"/>
          <p:cNvSpPr>
            <a:spLocks noChangeArrowheads="1"/>
          </p:cNvSpPr>
          <p:nvPr/>
        </p:nvSpPr>
        <p:spPr bwMode="auto">
          <a:xfrm>
            <a:off x="1050925" y="3130550"/>
            <a:ext cx="17192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Печатные СМИ </a:t>
            </a:r>
          </a:p>
        </p:txBody>
      </p:sp>
      <p:sp>
        <p:nvSpPr>
          <p:cNvPr id="22535" name="Прямоугольник 9"/>
          <p:cNvSpPr>
            <a:spLocks noChangeArrowheads="1"/>
          </p:cNvSpPr>
          <p:nvPr/>
        </p:nvSpPr>
        <p:spPr bwMode="auto">
          <a:xfrm>
            <a:off x="1058863" y="3638550"/>
            <a:ext cx="2154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>
                <a:latin typeface="Calibri" pitchFamily="34" charset="0"/>
              </a:rPr>
              <a:t>Телерадиовещание </a:t>
            </a:r>
          </a:p>
        </p:txBody>
      </p:sp>
      <p:sp>
        <p:nvSpPr>
          <p:cNvPr id="22536" name="Прямоугольник 10"/>
          <p:cNvSpPr>
            <a:spLocks noChangeArrowheads="1"/>
          </p:cNvSpPr>
          <p:nvPr/>
        </p:nvSpPr>
        <p:spPr bwMode="auto">
          <a:xfrm>
            <a:off x="1044575" y="4083050"/>
            <a:ext cx="4608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latin typeface="Calibri" pitchFamily="34" charset="0"/>
              </a:rPr>
              <a:t>Информационно-коммуникационная</a:t>
            </a:r>
          </a:p>
          <a:p>
            <a:pPr marL="342900" indent="-342900"/>
            <a:r>
              <a:rPr lang="ru-RU">
                <a:latin typeface="Calibri" pitchFamily="34" charset="0"/>
              </a:rPr>
              <a:t> сеть «</a:t>
            </a:r>
            <a:r>
              <a:rPr lang="en-US">
                <a:latin typeface="Calibri" pitchFamily="34" charset="0"/>
              </a:rPr>
              <a:t>Internet</a:t>
            </a:r>
            <a:r>
              <a:rPr lang="ru-RU">
                <a:latin typeface="Calibri" pitchFamily="34" charset="0"/>
              </a:rPr>
              <a:t>»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60363" y="3224213"/>
            <a:ext cx="511175" cy="2762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31788" y="4233863"/>
            <a:ext cx="509587" cy="2746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44488" y="3732213"/>
            <a:ext cx="501650" cy="2762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0363" y="2814638"/>
            <a:ext cx="511175" cy="2762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pic>
        <p:nvPicPr>
          <p:cNvPr id="22541" name="Picture 2"/>
          <p:cNvPicPr>
            <a:picLocks noChangeAspect="1" noChangeArrowheads="1"/>
          </p:cNvPicPr>
          <p:nvPr/>
        </p:nvPicPr>
        <p:blipFill>
          <a:blip r:embed="rId6"/>
          <a:srcRect r="282" b="44998"/>
          <a:stretch>
            <a:fillRect/>
          </a:stretch>
        </p:blipFill>
        <p:spPr bwMode="auto">
          <a:xfrm>
            <a:off x="360363" y="5106988"/>
            <a:ext cx="25923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Прямоугольник 16"/>
          <p:cNvSpPr>
            <a:spLocks noChangeArrowheads="1"/>
          </p:cNvSpPr>
          <p:nvPr/>
        </p:nvSpPr>
        <p:spPr bwMode="auto">
          <a:xfrm>
            <a:off x="209550" y="4754563"/>
            <a:ext cx="300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https://vk.com/kuzbasstomsk</a:t>
            </a:r>
            <a:endParaRPr lang="ru-RU">
              <a:latin typeface="Calibri" pitchFamily="34" charset="0"/>
            </a:endParaRPr>
          </a:p>
        </p:txBody>
      </p:sp>
      <p:sp>
        <p:nvSpPr>
          <p:cNvPr id="22543" name="Прямоугольник 3"/>
          <p:cNvSpPr>
            <a:spLocks noChangeArrowheads="1"/>
          </p:cNvSpPr>
          <p:nvPr/>
        </p:nvSpPr>
        <p:spPr bwMode="auto">
          <a:xfrm>
            <a:off x="1619250" y="1997075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333300"/>
                </a:solidFill>
                <a:latin typeface="Bookman Old Style" pitchFamily="18" charset="0"/>
              </a:rPr>
              <a:t>Информационная </a:t>
            </a:r>
          </a:p>
          <a:p>
            <a:pPr algn="r"/>
            <a:r>
              <a:rPr lang="ru-RU" b="1">
                <a:solidFill>
                  <a:srgbClr val="333300"/>
                </a:solidFill>
                <a:latin typeface="Bookman Old Style" pitchFamily="18" charset="0"/>
              </a:rPr>
              <a:t>поддержка проекта</a:t>
            </a:r>
          </a:p>
        </p:txBody>
      </p:sp>
      <p:sp>
        <p:nvSpPr>
          <p:cNvPr id="22544" name="Прямоугольник 17"/>
          <p:cNvSpPr>
            <a:spLocks noChangeArrowheads="1"/>
          </p:cNvSpPr>
          <p:nvPr/>
        </p:nvSpPr>
        <p:spPr bwMode="auto">
          <a:xfrm>
            <a:off x="5040313" y="1601788"/>
            <a:ext cx="35639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Координаторы проекта: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C00000"/>
                </a:solidFill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Томская область: </a:t>
            </a:r>
          </a:p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Дащенко Александр Николаевич</a:t>
            </a:r>
            <a:r>
              <a:rPr lang="ru-RU">
                <a:latin typeface="Calibri" pitchFamily="34" charset="0"/>
              </a:rPr>
              <a:t>, директор картинной галереи п.Парабель Томской области    (тел. 89131103133)</a:t>
            </a:r>
          </a:p>
          <a:p>
            <a:pPr algn="ctr"/>
            <a:r>
              <a:rPr lang="ru-RU" b="1">
                <a:latin typeface="Calibri" pitchFamily="34" charset="0"/>
              </a:rPr>
              <a:t>Кузбасс: </a:t>
            </a:r>
          </a:p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Мершина Ирина Леонидовна</a:t>
            </a:r>
            <a:r>
              <a:rPr lang="ru-RU">
                <a:latin typeface="Calibri" pitchFamily="34" charset="0"/>
              </a:rPr>
              <a:t>, начальник управления культуры Анжеро-Судженского городского округа (тел. 89609302159)</a:t>
            </a:r>
          </a:p>
          <a:p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E-mail</a:t>
            </a:r>
            <a:r>
              <a:rPr lang="ru-RU">
                <a:latin typeface="Calibri" pitchFamily="34" charset="0"/>
              </a:rPr>
              <a:t>: </a:t>
            </a:r>
            <a:r>
              <a:rPr lang="en-US">
                <a:latin typeface="Calibri" pitchFamily="34" charset="0"/>
                <a:hlinkClick r:id="rId8"/>
              </a:rPr>
              <a:t>kuzbasstomsk@yandex.ru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Официальная страница в сети Интернет: </a:t>
            </a:r>
            <a:r>
              <a:rPr lang="en-US">
                <a:latin typeface="Calibri" pitchFamily="34" charset="0"/>
                <a:hlinkClick r:id="rId7"/>
              </a:rPr>
              <a:t>https://vk.com/kuzbasstomsk</a:t>
            </a:r>
            <a:endParaRPr lang="ru-RU">
              <a:latin typeface="Calibri" pitchFamily="34" charset="0"/>
            </a:endParaRPr>
          </a:p>
        </p:txBody>
      </p:sp>
      <p:pic>
        <p:nvPicPr>
          <p:cNvPr id="22545" name="Picture 2" descr="https://pp.userapi.com/c853624/v853624257/5ffc2/v8ZCzPxtfI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2363" y="51244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Прямоугольник 20"/>
          <p:cNvSpPr>
            <a:spLocks noChangeArrowheads="1"/>
          </p:cNvSpPr>
          <p:nvPr/>
        </p:nvSpPr>
        <p:spPr bwMode="auto">
          <a:xfrm>
            <a:off x="4868863" y="1231900"/>
            <a:ext cx="147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Контакты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1654175" y="284163"/>
            <a:ext cx="68421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284163"/>
            <a:ext cx="1428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773113"/>
            <a:ext cx="7207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798513"/>
            <a:ext cx="7254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323850" y="1919288"/>
            <a:ext cx="8204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        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 январе 1942 </a:t>
            </a:r>
            <a:r>
              <a:rPr lang="ru-RU">
                <a:latin typeface="Calibri" pitchFamily="34" charset="0"/>
              </a:rPr>
              <a:t>года шахтеры и металлурги Кузбасса обратились с письмом к жителям Нарымского округа с просьбой оказать помощь продуктами питания. На собраниях трудящихся района было принято решение провести ударный месячник по лову рыбы и организовать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«Красный обоз». 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            Свой путь он начинал </a:t>
            </a:r>
          </a:p>
          <a:p>
            <a:pPr algn="just"/>
            <a:r>
              <a:rPr lang="ru-RU">
                <a:latin typeface="Calibri" pitchFamily="34" charset="0"/>
              </a:rPr>
              <a:t>из Каргаска и был в пути </a:t>
            </a:r>
          </a:p>
          <a:p>
            <a:pPr algn="just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18 дней</a:t>
            </a:r>
            <a:r>
              <a:rPr lang="ru-RU">
                <a:latin typeface="Calibri" pitchFamily="34" charset="0"/>
              </a:rPr>
              <a:t>, удлиняясь во время </a:t>
            </a:r>
          </a:p>
          <a:p>
            <a:pPr algn="just"/>
            <a:r>
              <a:rPr lang="ru-RU">
                <a:latin typeface="Calibri" pitchFamily="34" charset="0"/>
              </a:rPr>
              <a:t>пути а счет присоединения </a:t>
            </a:r>
          </a:p>
          <a:p>
            <a:pPr algn="just"/>
            <a:r>
              <a:rPr lang="ru-RU">
                <a:latin typeface="Calibri" pitchFamily="34" charset="0"/>
              </a:rPr>
              <a:t>других районов.  </a:t>
            </a:r>
          </a:p>
          <a:p>
            <a:pPr algn="just"/>
            <a:r>
              <a:rPr lang="ru-RU">
                <a:latin typeface="Calibri" pitchFamily="34" charset="0"/>
              </a:rPr>
              <a:t>            В Томск обоз пришел в </a:t>
            </a:r>
          </a:p>
          <a:p>
            <a:pPr algn="just"/>
            <a:r>
              <a:rPr lang="ru-RU">
                <a:latin typeface="Calibri" pitchFamily="34" charset="0"/>
              </a:rPr>
              <a:t>составе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2100 подвод</a:t>
            </a:r>
            <a:r>
              <a:rPr lang="ru-RU">
                <a:latin typeface="Calibri" pitchFamily="34" charset="0"/>
              </a:rPr>
              <a:t>, на которых </a:t>
            </a:r>
          </a:p>
          <a:p>
            <a:pPr algn="just"/>
            <a:r>
              <a:rPr lang="ru-RU">
                <a:latin typeface="Calibri" pitchFamily="34" charset="0"/>
              </a:rPr>
              <a:t>было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38000 пудов первосортной </a:t>
            </a:r>
          </a:p>
          <a:p>
            <a:pPr algn="just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рыбы</a:t>
            </a:r>
            <a:r>
              <a:rPr lang="ru-RU">
                <a:latin typeface="Calibri" pitchFamily="34" charset="0"/>
              </a:rPr>
              <a:t>. </a:t>
            </a:r>
            <a:endParaRPr lang="en-US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           Далее по железной дороге</a:t>
            </a:r>
          </a:p>
          <a:p>
            <a:pPr algn="just"/>
            <a:r>
              <a:rPr lang="ru-RU">
                <a:latin typeface="Calibri" pitchFamily="34" charset="0"/>
              </a:rPr>
              <a:t> рыба была доставлена в Кузбасс.</a:t>
            </a:r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2814638" y="1162050"/>
            <a:ext cx="381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Историческое событие</a:t>
            </a:r>
          </a:p>
        </p:txBody>
      </p:sp>
      <p:pic>
        <p:nvPicPr>
          <p:cNvPr id="9" name="Picture 2" descr="C:\Users\u425e\Desktop\РАБОТА 2018 год\Красный обоз\Кар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7138" y="3263900"/>
            <a:ext cx="4760912" cy="335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6234113" y="4859338"/>
            <a:ext cx="1609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Колпашево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5" name="Прямоугольник 4"/>
          <p:cNvSpPr>
            <a:spLocks noChangeArrowheads="1"/>
          </p:cNvSpPr>
          <p:nvPr/>
        </p:nvSpPr>
        <p:spPr bwMode="auto">
          <a:xfrm>
            <a:off x="4787900" y="4365625"/>
            <a:ext cx="98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Каргасок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6" name="Прямоугольник 5"/>
          <p:cNvSpPr>
            <a:spLocks noChangeArrowheads="1"/>
          </p:cNvSpPr>
          <p:nvPr/>
        </p:nvSpPr>
        <p:spPr bwMode="auto">
          <a:xfrm>
            <a:off x="4999038" y="5197475"/>
            <a:ext cx="153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Молчаново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7" name="Прямоугольник 6"/>
          <p:cNvSpPr>
            <a:spLocks noChangeArrowheads="1"/>
          </p:cNvSpPr>
          <p:nvPr/>
        </p:nvSpPr>
        <p:spPr bwMode="auto">
          <a:xfrm>
            <a:off x="5137150" y="5516563"/>
            <a:ext cx="1497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Кривошеено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8" name="Прямоугольник 12"/>
          <p:cNvSpPr>
            <a:spLocks noChangeArrowheads="1"/>
          </p:cNvSpPr>
          <p:nvPr/>
        </p:nvSpPr>
        <p:spPr bwMode="auto">
          <a:xfrm>
            <a:off x="6948488" y="5897563"/>
            <a:ext cx="1073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Томск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9" name="Прямоугольник 14"/>
          <p:cNvSpPr>
            <a:spLocks noChangeArrowheads="1"/>
          </p:cNvSpPr>
          <p:nvPr/>
        </p:nvSpPr>
        <p:spPr bwMode="auto">
          <a:xfrm>
            <a:off x="4859338" y="4619625"/>
            <a:ext cx="1081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Парабель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50" name="Прямоугольник 15"/>
          <p:cNvSpPr>
            <a:spLocks noChangeArrowheads="1"/>
          </p:cNvSpPr>
          <p:nvPr/>
        </p:nvSpPr>
        <p:spPr bwMode="auto">
          <a:xfrm>
            <a:off x="5884863" y="6211888"/>
            <a:ext cx="187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Анжеро-Судженск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2019300" y="427038"/>
            <a:ext cx="68405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447675"/>
            <a:ext cx="1428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8813" y="862013"/>
            <a:ext cx="72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844550"/>
            <a:ext cx="7254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2411413" y="9271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Архивные материалы </a:t>
            </a:r>
            <a:br>
              <a:rPr lang="ru-RU" b="1">
                <a:latin typeface="Bookman Old Style" pitchFamily="18" charset="0"/>
              </a:rPr>
            </a:br>
            <a:r>
              <a:rPr lang="ru-RU" b="1">
                <a:latin typeface="Bookman Old Style" pitchFamily="18" charset="0"/>
              </a:rPr>
              <a:t>об историческом событии</a:t>
            </a:r>
          </a:p>
        </p:txBody>
      </p:sp>
      <p:pic>
        <p:nvPicPr>
          <p:cNvPr id="1026" name="Picture 2" descr="https://pp.userapi.com/c854024/v854024304/5bbe7/xxPtSSDVw4M.jpg"/>
          <p:cNvPicPr>
            <a:picLocks noChangeAspect="1" noChangeArrowheads="1"/>
          </p:cNvPicPr>
          <p:nvPr/>
        </p:nvPicPr>
        <p:blipFill>
          <a:blip r:embed="rId6" cstate="print"/>
          <a:srcRect l="1419" t="2953" r="2102" b="3533"/>
          <a:stretch>
            <a:fillRect/>
          </a:stretch>
        </p:blipFill>
        <p:spPr bwMode="auto">
          <a:xfrm>
            <a:off x="827584" y="2527548"/>
            <a:ext cx="2783299" cy="38884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4" descr="https://pp.userapi.com/c855632/v855632752/5dbb1/xwLY0cs18s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0856" y="2852936"/>
            <a:ext cx="2376264" cy="175687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30" name="Picture 6" descr="https://pp.userapi.com/c855632/v855632752/5dba8/FP2dPqP7P9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0491" y="1688325"/>
            <a:ext cx="1979712" cy="10295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32" name="Picture 8" descr="ÐÑÐ°ÑÐ¸Ðº Ð´Ð²Ð¸Ð¶ÐµÐ½Ð¸Ñ ÐÑÐ°ÑÐ½Ð¾Ð³Ð¾ Ð¾Ð±Ð¾Ð·Ð° Ñ ÑÑÐ±Ð¾Ð¹ Ð´Ð»Ñ ÑÐ°Ð±Ð¾ÑÐ¸Ñ ÐÑÐ·Ð±Ð°ÑÑÐ°. 1942 Ð³. "/>
          <p:cNvPicPr>
            <a:picLocks noChangeAspect="1" noChangeArrowheads="1"/>
          </p:cNvPicPr>
          <p:nvPr/>
        </p:nvPicPr>
        <p:blipFill>
          <a:blip r:embed="rId9" cstate="print"/>
          <a:srcRect t="3708"/>
          <a:stretch>
            <a:fillRect/>
          </a:stretch>
        </p:blipFill>
        <p:spPr bwMode="auto">
          <a:xfrm>
            <a:off x="5796136" y="4722527"/>
            <a:ext cx="2262101" cy="18700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10"/>
          <a:srcRect l="22144" t="14485" r="22337" b="9714"/>
          <a:stretch>
            <a:fillRect/>
          </a:stretch>
        </p:blipFill>
        <p:spPr bwMode="auto">
          <a:xfrm>
            <a:off x="3789363" y="1801813"/>
            <a:ext cx="16668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"/>
          <p:cNvPicPr>
            <a:picLocks noChangeAspect="1" noChangeArrowheads="1"/>
          </p:cNvPicPr>
          <p:nvPr/>
        </p:nvPicPr>
        <p:blipFill>
          <a:blip r:embed="rId11"/>
          <a:srcRect l="22144" t="13747" r="22337" b="17876"/>
          <a:stretch>
            <a:fillRect/>
          </a:stretch>
        </p:blipFill>
        <p:spPr bwMode="auto">
          <a:xfrm>
            <a:off x="3789363" y="4149725"/>
            <a:ext cx="17494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1651000" y="361950"/>
            <a:ext cx="68437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361950"/>
            <a:ext cx="14303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9113" y="763588"/>
            <a:ext cx="72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2713" y="788988"/>
            <a:ext cx="7270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692525" y="10175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Идея проекта</a:t>
            </a:r>
          </a:p>
        </p:txBody>
      </p:sp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1770063" y="1628775"/>
            <a:ext cx="65166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       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Реконструкция исторического события</a:t>
            </a:r>
            <a:r>
              <a:rPr lang="ru-RU" b="1">
                <a:latin typeface="Calibri" pitchFamily="34" charset="0"/>
              </a:rPr>
              <a:t>, </a:t>
            </a:r>
            <a:r>
              <a:rPr lang="ru-RU">
                <a:latin typeface="Calibri" pitchFamily="34" charset="0"/>
              </a:rPr>
              <a:t>посвященного 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75-летию Победы </a:t>
            </a:r>
            <a:r>
              <a:rPr lang="ru-RU">
                <a:latin typeface="Calibri" pitchFamily="34" charset="0"/>
              </a:rPr>
              <a:t>в Великой Отечественной войне, в формате культпохода  и обменных мероприятий, рассказывающих о работе жителей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Кузбасса</a:t>
            </a:r>
            <a:r>
              <a:rPr lang="ru-RU">
                <a:latin typeface="Calibri" pitchFamily="34" charset="0"/>
              </a:rPr>
              <a:t> и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Томской области </a:t>
            </a:r>
            <a:r>
              <a:rPr lang="ru-RU">
                <a:latin typeface="Calibri" pitchFamily="34" charset="0"/>
              </a:rPr>
              <a:t>в тылу.</a:t>
            </a:r>
          </a:p>
        </p:txBody>
      </p:sp>
      <p:pic>
        <p:nvPicPr>
          <p:cNvPr id="8194" name="Picture 2" descr="ÐÐ°ÑÑÐ¸Ð½ÐºÐ¸ Ð¿Ð¾ Ð·Ð°Ð¿ÑÐ¾ÑÑ ÐºÐ°ÑÑÐ¸Ð½ÐºÐ° ÐºÐ½Ð¸Ð³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151922"/>
            <a:ext cx="2158107" cy="1653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71600" y="4365104"/>
            <a:ext cx="1656184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>
                  <a:solidFill>
                    <a:srgbClr val="333300"/>
                  </a:solidFill>
                </a:ln>
                <a:solidFill>
                  <a:srgbClr val="C00000"/>
                </a:solidFill>
                <a:latin typeface="+mn-lt"/>
              </a:rPr>
              <a:t>Издание    книги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>
                  <a:solidFill>
                    <a:srgbClr val="333300"/>
                  </a:solidFill>
                </a:ln>
                <a:solidFill>
                  <a:srgbClr val="C00000"/>
                </a:solidFill>
                <a:latin typeface="+mn-lt"/>
              </a:rPr>
              <a:t>«Красный обоз».  Все для фронта, все для победы»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6" name="Picture 4" descr="ÐÐ°ÑÑÐ¸Ð½ÐºÐ¸ Ð¿Ð¾ Ð·Ð°Ð¿ÑÐ¾ÑÑ Ð¿ÑÐ°Ð·Ð´Ð½Ð¸ÑÐ½ÑÐµ Ð¼ÐµÑÐ¾Ð¿ÑÐ¸ÑÑÐ¸Ñ 9 Ð¼Ð°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7883" y="4151922"/>
            <a:ext cx="1943113" cy="1713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 descr="C:\Documents and Settings\Виктор\Мои документы\Downloads\КРАСНЫЙ_ОБОЗ_МУЗЕЙ.cdr_2.jpg"/>
          <p:cNvPicPr/>
          <p:nvPr/>
        </p:nvPicPr>
        <p:blipFill>
          <a:blip r:embed="rId8" cstate="print"/>
          <a:srcRect b="27497"/>
          <a:stretch>
            <a:fillRect/>
          </a:stretch>
        </p:blipFill>
        <p:spPr bwMode="auto">
          <a:xfrm>
            <a:off x="4139952" y="4581128"/>
            <a:ext cx="144016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491880" y="4057908"/>
            <a:ext cx="2736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>
                  <a:solidFill>
                    <a:srgbClr val="333300"/>
                  </a:solidFill>
                </a:ln>
                <a:solidFill>
                  <a:srgbClr val="CC0000"/>
                </a:solidFill>
                <a:latin typeface="+mn-lt"/>
              </a:rPr>
              <a:t>Объединенная передвижная выставка «Сибирь-фронту»</a:t>
            </a:r>
          </a:p>
        </p:txBody>
      </p:sp>
      <p:sp>
        <p:nvSpPr>
          <p:cNvPr id="16396" name="Прямоугольник 2"/>
          <p:cNvSpPr>
            <a:spLocks noChangeArrowheads="1"/>
          </p:cNvSpPr>
          <p:nvPr/>
        </p:nvSpPr>
        <p:spPr bwMode="auto">
          <a:xfrm>
            <a:off x="2635250" y="3259138"/>
            <a:ext cx="4348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Основные мероприятия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2030413" y="395288"/>
            <a:ext cx="6851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468313"/>
            <a:ext cx="1428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9900" y="857250"/>
            <a:ext cx="7191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0688" y="857250"/>
            <a:ext cx="7254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4171950" y="2060575"/>
            <a:ext cx="45942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До 1 сентября 2019 г. </a:t>
            </a:r>
          </a:p>
          <a:p>
            <a:pPr algn="just"/>
            <a:r>
              <a:rPr lang="ru-RU" sz="2000">
                <a:latin typeface="Calibri" pitchFamily="34" charset="0"/>
              </a:rPr>
              <a:t>Собрать информацию о работе предприятий и жителей каждого населенного пункта в годы войны, на эл.почту </a:t>
            </a:r>
            <a:r>
              <a:rPr lang="ru-RU" sz="2000">
                <a:latin typeface="Calibri" pitchFamily="34" charset="0"/>
                <a:hlinkClick r:id="rId6"/>
              </a:rPr>
              <a:t>kuzbasstomsk@yandex.ru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9" name="Picture 2" descr="ÐÐ°ÑÑÐ¸Ð½ÐºÐ¸ Ð¿Ð¾ Ð·Ð°Ð¿ÑÐ¾ÑÑ ÐºÐ°ÑÑÐ¸Ð½ÐºÐ° ÐºÐ½Ð¸Ð³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043064"/>
            <a:ext cx="273630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976410" y="3393187"/>
            <a:ext cx="212904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>Издание   книги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>«Красный обоз». Всё для фронта, всё для победы</a:t>
            </a:r>
          </a:p>
        </p:txBody>
      </p: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4273550" y="3692525"/>
            <a:ext cx="4392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До 1 декабря 2019 г. </a:t>
            </a:r>
          </a:p>
          <a:p>
            <a:pPr algn="just"/>
            <a:r>
              <a:rPr lang="ru-RU" sz="2000">
                <a:latin typeface="Calibri" pitchFamily="34" charset="0"/>
              </a:rPr>
              <a:t>Изготовить макет книги и провести его корректуру </a:t>
            </a:r>
            <a:endParaRPr lang="ru-RU">
              <a:latin typeface="Calibri" pitchFamily="34" charset="0"/>
            </a:endParaRPr>
          </a:p>
        </p:txBody>
      </p:sp>
      <p:sp>
        <p:nvSpPr>
          <p:cNvPr id="17417" name="TextBox 18"/>
          <p:cNvSpPr txBox="1">
            <a:spLocks noChangeArrowheads="1"/>
          </p:cNvSpPr>
          <p:nvPr/>
        </p:nvSpPr>
        <p:spPr bwMode="auto">
          <a:xfrm>
            <a:off x="4311650" y="4697413"/>
            <a:ext cx="39925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До 1 февраля 2020 г. </a:t>
            </a:r>
          </a:p>
          <a:p>
            <a:r>
              <a:rPr lang="ru-RU" sz="2000">
                <a:latin typeface="Calibri" pitchFamily="34" charset="0"/>
              </a:rPr>
              <a:t>Издать книгу</a:t>
            </a:r>
          </a:p>
        </p:txBody>
      </p:sp>
      <p:sp>
        <p:nvSpPr>
          <p:cNvPr id="17418" name="Прямоугольник 2"/>
          <p:cNvSpPr>
            <a:spLocks noChangeArrowheads="1"/>
          </p:cNvSpPr>
          <p:nvPr/>
        </p:nvSpPr>
        <p:spPr bwMode="auto">
          <a:xfrm>
            <a:off x="3314700" y="1158875"/>
            <a:ext cx="276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Дорожная карта </a:t>
            </a:r>
          </a:p>
          <a:p>
            <a:pPr algn="ctr"/>
            <a:r>
              <a:rPr lang="ru-RU" b="1">
                <a:latin typeface="Bookman Old Style" pitchFamily="18" charset="0"/>
              </a:rPr>
              <a:t>участников проекта</a:t>
            </a:r>
          </a:p>
        </p:txBody>
      </p:sp>
      <p:sp>
        <p:nvSpPr>
          <p:cNvPr id="17419" name="Прямоугольник 3"/>
          <p:cNvSpPr>
            <a:spLocks noChangeArrowheads="1"/>
          </p:cNvSpPr>
          <p:nvPr/>
        </p:nvSpPr>
        <p:spPr bwMode="auto">
          <a:xfrm>
            <a:off x="4332288" y="5445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25-28.02.2020 г.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r>
              <a:rPr lang="ru-RU" sz="2000">
                <a:latin typeface="Calibri" pitchFamily="34" charset="0"/>
              </a:rPr>
              <a:t>Провести презентацию книги во время праздничных мероприятий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3779838" y="2781300"/>
            <a:ext cx="287337" cy="261938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3790950" y="4002088"/>
            <a:ext cx="288925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3790950" y="4954588"/>
            <a:ext cx="288925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3794125" y="5821363"/>
            <a:ext cx="288925" cy="263525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1619250" y="301625"/>
            <a:ext cx="69135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352425"/>
            <a:ext cx="1428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874713"/>
            <a:ext cx="72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5413" y="868363"/>
            <a:ext cx="72548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051300" y="3500438"/>
            <a:ext cx="4321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        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До 1 февраля 2020 г.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r>
              <a:rPr lang="ru-RU" sz="2000">
                <a:latin typeface="Calibri" pitchFamily="34" charset="0"/>
              </a:rPr>
              <a:t>Всем участникам проекта изготовить свой раздел передвижной выставки</a:t>
            </a:r>
          </a:p>
          <a:p>
            <a:pPr algn="just"/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Рисунок 8" descr="C:\Documents and Settings\Виктор\Мои документы\Downloads\КРАСНЫЙ_ОБОЗ_МУЗЕЙ.cdr_2.jpg"/>
          <p:cNvPicPr/>
          <p:nvPr/>
        </p:nvPicPr>
        <p:blipFill>
          <a:blip r:embed="rId6" cstate="print"/>
          <a:srcRect b="27497"/>
          <a:stretch>
            <a:fillRect/>
          </a:stretch>
        </p:blipFill>
        <p:spPr bwMode="auto">
          <a:xfrm>
            <a:off x="395536" y="2845619"/>
            <a:ext cx="2376264" cy="322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339752" y="1503136"/>
            <a:ext cx="360039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>Объединенная передвижная выставка «Сибирь-фронту»</a:t>
            </a:r>
          </a:p>
        </p:txBody>
      </p:sp>
      <p:sp>
        <p:nvSpPr>
          <p:cNvPr id="18440" name="Прямоугольник 13"/>
          <p:cNvSpPr>
            <a:spLocks noChangeArrowheads="1"/>
          </p:cNvSpPr>
          <p:nvPr/>
        </p:nvSpPr>
        <p:spPr bwMode="auto">
          <a:xfrm>
            <a:off x="4065588" y="2711450"/>
            <a:ext cx="43211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До 1 июля 2019 г.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r>
              <a:rPr lang="ru-RU" sz="2000">
                <a:latin typeface="Calibri" pitchFamily="34" charset="0"/>
              </a:rPr>
              <a:t>Разработать макет оформления               выставки </a:t>
            </a:r>
          </a:p>
        </p:txBody>
      </p:sp>
      <p:sp>
        <p:nvSpPr>
          <p:cNvPr id="18441" name="Прямоугольник 11"/>
          <p:cNvSpPr>
            <a:spLocks noChangeArrowheads="1"/>
          </p:cNvSpPr>
          <p:nvPr/>
        </p:nvSpPr>
        <p:spPr bwMode="auto">
          <a:xfrm>
            <a:off x="4156075" y="5056188"/>
            <a:ext cx="43211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25-28.02.2020 г.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r>
              <a:rPr lang="ru-RU" sz="2000">
                <a:latin typeface="Calibri" pitchFamily="34" charset="0"/>
              </a:rPr>
              <a:t>Провести презентацию выставки во время праздничных мероприятий</a:t>
            </a:r>
          </a:p>
        </p:txBody>
      </p:sp>
      <p:sp>
        <p:nvSpPr>
          <p:cNvPr id="17" name="5-конечная звезда 16"/>
          <p:cNvSpPr/>
          <p:nvPr/>
        </p:nvSpPr>
        <p:spPr>
          <a:xfrm>
            <a:off x="3587750" y="3087688"/>
            <a:ext cx="287338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3606800" y="4154488"/>
            <a:ext cx="287338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3606800" y="5432425"/>
            <a:ext cx="288925" cy="261938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2051050" y="396875"/>
            <a:ext cx="6842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473075"/>
            <a:ext cx="14303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887413"/>
            <a:ext cx="72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936625"/>
            <a:ext cx="7270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250" y="2374900"/>
          <a:ext cx="7129463" cy="39512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601193"/>
                <a:gridCol w="1527599"/>
              </a:tblGrid>
              <a:tr h="6777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Выступление агитбригады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об ударном труде шахтеров Кузбасса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г. Анжеро-Судженск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</a:tr>
              <a:tr h="7195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Торжественные </a:t>
                      </a:r>
                      <a:r>
                        <a:rPr lang="ru-RU" sz="2000" b="0" dirty="0">
                          <a:effectLst/>
                        </a:rPr>
                        <a:t>мероприятия,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чествование тружеников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тыла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Томская область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</a:tr>
              <a:tr h="6557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Проведение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передвижной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выставки и презентации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книги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совместно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</a:tr>
              <a:tr h="8683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Итоговое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торжественное  мероприятие  </a:t>
                      </a:r>
                      <a:r>
                        <a:rPr lang="ru-RU" sz="2000" b="0" dirty="0">
                          <a:effectLst/>
                        </a:rPr>
                        <a:t>и выступление артистов </a:t>
                      </a:r>
                      <a:r>
                        <a:rPr lang="ru-RU" sz="2000" b="0" dirty="0" smtClean="0">
                          <a:effectLst/>
                        </a:rPr>
                        <a:t>г</a:t>
                      </a:r>
                      <a:r>
                        <a:rPr lang="ru-RU" sz="2000" b="0" dirty="0">
                          <a:effectLst/>
                        </a:rPr>
                        <a:t>. Томска в </a:t>
                      </a:r>
                      <a:r>
                        <a:rPr lang="ru-RU" sz="2000" b="0" dirty="0" smtClean="0">
                          <a:effectLst/>
                        </a:rPr>
                        <a:t>Анжеро-Судженске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Томская область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</a:tr>
              <a:tr h="9836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Оформление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событийного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альбома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проекта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торжественное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вручение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всем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участникам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проекта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на итоговом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мероприятии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г. Анжеро-Судженск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67" marR="39967" marT="0" marB="0"/>
                </a:tc>
              </a:tr>
            </a:tbl>
          </a:graphicData>
        </a:graphic>
      </p:graphicFrame>
      <p:pic>
        <p:nvPicPr>
          <p:cNvPr id="10" name="Picture 4" descr="ÐÐ°ÑÑÐ¸Ð½ÐºÐ¸ Ð¿Ð¾ Ð·Ð°Ð¿ÑÐ¾ÑÑ Ð¿ÑÐ°Ð·Ð´Ð½Ð¸ÑÐ½ÑÐµ Ð¼ÐµÑÐ¾Ð¿ÑÐ¸ÑÑÐ¸Ñ 9 Ð¼Ð°Ñ"/>
          <p:cNvPicPr>
            <a:picLocks noChangeAspect="1" noChangeArrowheads="1"/>
          </p:cNvPicPr>
          <p:nvPr/>
        </p:nvPicPr>
        <p:blipFill rotWithShape="1">
          <a:blip r:embed="rId6" cstate="print"/>
          <a:srcRect t="12666" b="14364"/>
          <a:stretch/>
        </p:blipFill>
        <p:spPr bwMode="auto">
          <a:xfrm>
            <a:off x="3491880" y="937392"/>
            <a:ext cx="2514532" cy="127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5-конечная звезда 15"/>
          <p:cNvSpPr/>
          <p:nvPr/>
        </p:nvSpPr>
        <p:spPr>
          <a:xfrm>
            <a:off x="979488" y="2465388"/>
            <a:ext cx="287337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979488" y="3860800"/>
            <a:ext cx="287337" cy="261938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979488" y="3141663"/>
            <a:ext cx="287337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979488" y="4724400"/>
            <a:ext cx="287337" cy="263525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1004888" y="5732463"/>
            <a:ext cx="288925" cy="263525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1619250" y="314325"/>
            <a:ext cx="68437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323850"/>
            <a:ext cx="1428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739775"/>
            <a:ext cx="71913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938" y="765175"/>
            <a:ext cx="7270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2205038"/>
          <a:ext cx="8496300" cy="466566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19579"/>
                <a:gridCol w="7677365"/>
              </a:tblGrid>
              <a:tr h="52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24.02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Прибытие делегации Анжеро-Судженска в с. </a:t>
                      </a:r>
                      <a:r>
                        <a:rPr lang="ru-RU" sz="1600" b="0" dirty="0" err="1" smtClean="0">
                          <a:effectLst/>
                        </a:rPr>
                        <a:t>Каргасок</a:t>
                      </a:r>
                      <a:endParaRPr lang="ru-RU" sz="16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25.02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Экскурсионная программа, торжественное мероприятие в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с.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Каргасок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effectLst/>
                        </a:rPr>
                        <a:t>переезд в с. </a:t>
                      </a:r>
                      <a:r>
                        <a:rPr lang="ru-RU" sz="1400" i="1" dirty="0" err="1" smtClean="0">
                          <a:effectLst/>
                        </a:rPr>
                        <a:t>Парабель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26.02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Экскурсионная программа, торжественное </a:t>
                      </a:r>
                      <a:r>
                        <a:rPr lang="ru-RU" sz="1600" dirty="0">
                          <a:effectLst/>
                        </a:rPr>
                        <a:t>мероприятие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в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с.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Парабель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effectLst/>
                        </a:rPr>
                        <a:t>переезд в с. Колпашево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27.02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Экскурсионная</a:t>
                      </a:r>
                      <a:r>
                        <a:rPr lang="ru-RU" sz="1600" baseline="0" dirty="0" smtClean="0">
                          <a:effectLst/>
                        </a:rPr>
                        <a:t> программа, т</a:t>
                      </a:r>
                      <a:r>
                        <a:rPr lang="ru-RU" sz="1600" dirty="0" smtClean="0">
                          <a:effectLst/>
                        </a:rPr>
                        <a:t>оржественное </a:t>
                      </a:r>
                      <a:r>
                        <a:rPr lang="ru-RU" sz="1600" dirty="0">
                          <a:effectLst/>
                        </a:rPr>
                        <a:t>мероприятие в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с.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Колпашево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1079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28.02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effectLst/>
                        </a:rPr>
                        <a:t>переезд в с. Молчаново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Торжественное </a:t>
                      </a:r>
                      <a:r>
                        <a:rPr lang="ru-RU" sz="1600" dirty="0">
                          <a:effectLst/>
                        </a:rPr>
                        <a:t>мероприятие в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с. Молчаново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(день)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</a:rPr>
                        <a:t>переезд </a:t>
                      </a:r>
                      <a:r>
                        <a:rPr lang="ru-RU" sz="1400" i="1" dirty="0">
                          <a:effectLst/>
                        </a:rPr>
                        <a:t>в с. Кривошеино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Торжественное мероприятие в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с. Кривошеино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(вечер)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</a:rPr>
                        <a:t>переезд </a:t>
                      </a:r>
                      <a:r>
                        <a:rPr lang="ru-RU" sz="1400" i="1" dirty="0">
                          <a:effectLst/>
                        </a:rPr>
                        <a:t>в г. Томск</a:t>
                      </a:r>
                      <a:endParaRPr lang="ru-RU" sz="1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29.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02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Экскурсионная программа,</a:t>
                      </a:r>
                      <a:r>
                        <a:rPr lang="ru-RU" sz="1600" baseline="0" dirty="0" smtClean="0">
                          <a:effectLst/>
                        </a:rPr>
                        <a:t> т</a:t>
                      </a:r>
                      <a:r>
                        <a:rPr lang="ru-RU" sz="1600" dirty="0" smtClean="0">
                          <a:effectLst/>
                        </a:rPr>
                        <a:t>оржественные мероприятия </a:t>
                      </a:r>
                      <a:r>
                        <a:rPr lang="ru-RU" sz="1600" dirty="0">
                          <a:effectLst/>
                        </a:rPr>
                        <a:t>в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г. Томске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914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переезд в г. Анжеро-Судженск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Торжественные  мероприятия в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г. Анжеро-Судженске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концерт артистов  г. Томска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503" name="TextBox 3"/>
          <p:cNvSpPr txBox="1">
            <a:spLocks noChangeArrowheads="1"/>
          </p:cNvSpPr>
          <p:nvPr/>
        </p:nvSpPr>
        <p:spPr bwMode="auto">
          <a:xfrm>
            <a:off x="1895475" y="1127125"/>
            <a:ext cx="4752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3300"/>
                </a:solidFill>
                <a:latin typeface="Bookman Old Style" pitchFamily="18" charset="0"/>
              </a:rPr>
              <a:t>Примерная программа</a:t>
            </a:r>
          </a:p>
          <a:p>
            <a:pPr algn="ctr"/>
            <a:r>
              <a:rPr lang="ru-RU" b="1">
                <a:solidFill>
                  <a:srgbClr val="333300"/>
                </a:solidFill>
                <a:latin typeface="Bookman Old Style" pitchFamily="18" charset="0"/>
              </a:rPr>
              <a:t>торжественных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 l="-1868" t="71310" r="-583" b="22353"/>
          <a:stretch>
            <a:fillRect/>
          </a:stretch>
        </p:blipFill>
        <p:spPr bwMode="auto">
          <a:xfrm>
            <a:off x="2051050" y="393700"/>
            <a:ext cx="6704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C:\Users\u418m\Desktop\Красный обоз\Красный обоз_логотип\лого_красный обо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449263"/>
            <a:ext cx="1428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2325" y="938213"/>
            <a:ext cx="72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https://upload.wikimedia.org/wikipedia/commons/thumb/8/89/Coat_of_arms_of_Tomsk_Oblast%2C_Russia.svg/814px-Coat_of_arms_of_Tomsk_Oblast%2C_Russ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931863"/>
            <a:ext cx="7270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2028825" y="1196975"/>
            <a:ext cx="497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Перечень направлений для </a:t>
            </a:r>
          </a:p>
          <a:p>
            <a:pPr algn="ctr"/>
            <a:r>
              <a:rPr lang="ru-RU" b="1">
                <a:latin typeface="Bookman Old Style" pitchFamily="18" charset="0"/>
              </a:rPr>
              <a:t>финансирования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2204864"/>
            <a:ext cx="7308304" cy="42473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975" indent="-1809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Издание книги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 Изготовление планшетов передвижной выставки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 Медиа сопровождение проекта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 Полиграфия  и сувенирная продукция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 Проведение мероприятий в рамках проекта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 Транспортные расходы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 Размещение, проживание и питание участников проекта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 Создание событийных альбомов проекта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Торжественные мероприятия в населенных пунктах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336675" y="2420938"/>
            <a:ext cx="288925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1336675" y="2879725"/>
            <a:ext cx="288925" cy="261938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336675" y="3325813"/>
            <a:ext cx="288925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1336675" y="3775075"/>
            <a:ext cx="287338" cy="263525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1336675" y="4210050"/>
            <a:ext cx="288925" cy="261938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1336675" y="4652963"/>
            <a:ext cx="287338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1336675" y="5157788"/>
            <a:ext cx="287338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4" name="5-конечная звезда 23"/>
          <p:cNvSpPr/>
          <p:nvPr/>
        </p:nvSpPr>
        <p:spPr>
          <a:xfrm>
            <a:off x="1336675" y="5589588"/>
            <a:ext cx="288925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1346200" y="6059488"/>
            <a:ext cx="287338" cy="261937"/>
          </a:xfrm>
          <a:prstGeom prst="star5">
            <a:avLst>
              <a:gd name="adj" fmla="val 21559"/>
              <a:gd name="hf" fmla="val 105146"/>
              <a:gd name="vf" fmla="val 110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4496</TotalTime>
  <Words>410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Bookman Old Style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Мершина И.Л.</dc:creator>
  <cp:lastModifiedBy>123</cp:lastModifiedBy>
  <cp:revision>80</cp:revision>
  <dcterms:created xsi:type="dcterms:W3CDTF">2019-06-04T01:11:07Z</dcterms:created>
  <dcterms:modified xsi:type="dcterms:W3CDTF">2020-01-15T06:08:42Z</dcterms:modified>
</cp:coreProperties>
</file>